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4" r:id="rId3"/>
    <p:sldId id="305" r:id="rId4"/>
    <p:sldId id="306" r:id="rId5"/>
    <p:sldId id="295" r:id="rId6"/>
    <p:sldId id="296" r:id="rId7"/>
    <p:sldId id="297" r:id="rId8"/>
    <p:sldId id="298" r:id="rId9"/>
    <p:sldId id="294" r:id="rId10"/>
    <p:sldId id="258" r:id="rId11"/>
    <p:sldId id="259" r:id="rId12"/>
    <p:sldId id="260" r:id="rId13"/>
    <p:sldId id="261" r:id="rId14"/>
    <p:sldId id="266" r:id="rId15"/>
    <p:sldId id="267" r:id="rId16"/>
    <p:sldId id="272" r:id="rId17"/>
    <p:sldId id="273" r:id="rId18"/>
    <p:sldId id="268" r:id="rId19"/>
    <p:sldId id="269" r:id="rId20"/>
    <p:sldId id="270" r:id="rId21"/>
    <p:sldId id="271" r:id="rId22"/>
    <p:sldId id="274" r:id="rId23"/>
    <p:sldId id="275" r:id="rId24"/>
    <p:sldId id="276" r:id="rId25"/>
    <p:sldId id="277" r:id="rId26"/>
    <p:sldId id="278" r:id="rId27"/>
    <p:sldId id="292" r:id="rId28"/>
    <p:sldId id="300" r:id="rId29"/>
    <p:sldId id="307" r:id="rId30"/>
    <p:sldId id="312" r:id="rId31"/>
    <p:sldId id="313" r:id="rId32"/>
    <p:sldId id="291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93" r:id="rId43"/>
    <p:sldId id="288" r:id="rId44"/>
    <p:sldId id="289" r:id="rId45"/>
    <p:sldId id="29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BC6"/>
    <a:srgbClr val="FAD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shiba\Desktop\Telangana%20Tourism%20Insights\Insights\output%20xlsx\1ST%20Q%20-%20Output.xm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shiba\Desktop\Telangana%20Tourism%20Insights\Insights\output%20xlsx\2ND%20Q%20-%20Output.xm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shiba\Desktop\Telangana%20Tourism%20Insights\Insights\output%20xlsx\3RD%20Q%20-%20Output.xm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shiba\Desktop\Telangana%20Tourism%20Insights\Insights\output%20xlsx\4TH%20Q%20-%20Output%20(%20Year%20wise%20).xm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[1ST Q - Output.xml]Sheet3!PivotTable2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districts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5C41FD"/>
          </a:solidFill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5C41FD"/>
          </a:solidFill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5C41FD"/>
          </a:solidFill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5C41FD"/>
            </a:solidFill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B7B-4629-B9CD-E725D275E98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7B-4629-B9CD-E725D275E98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7B-4629-B9CD-E725D275E98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B7B-4629-B9CD-E725D275E98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7B-4629-B9CD-E725D275E985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B7B-4629-B9CD-E725D275E985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B7B-4629-B9CD-E725D275E985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B7B-4629-B9CD-E725D275E9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Sheet3!$A$2:$A$12</c:f>
              <c:strCache>
                <c:ptCount val="10"/>
                <c:pt idx="0">
                  <c:v>Hyderabad</c:v>
                </c:pt>
                <c:pt idx="1">
                  <c:v>Rajanna Sircilla </c:v>
                </c:pt>
                <c:pt idx="2">
                  <c:v>Warangal (Urban)</c:v>
                </c:pt>
                <c:pt idx="3">
                  <c:v>Yadadri Bhongir</c:v>
                </c:pt>
                <c:pt idx="4">
                  <c:v>Bhadradri Kothagudem </c:v>
                </c:pt>
                <c:pt idx="5">
                  <c:v>Medak </c:v>
                </c:pt>
                <c:pt idx="6">
                  <c:v>Jayashankar Bhoopalpally</c:v>
                </c:pt>
                <c:pt idx="7">
                  <c:v>Mahbubnagar</c:v>
                </c:pt>
                <c:pt idx="8">
                  <c:v>Nirmal</c:v>
                </c:pt>
                <c:pt idx="9">
                  <c:v>Jagtial </c:v>
                </c:pt>
              </c:strCache>
            </c:strRef>
          </c:cat>
          <c:val>
            <c:numRef>
              <c:f>Sheet3!$B$2:$B$12</c:f>
              <c:numCache>
                <c:formatCode>General</c:formatCode>
                <c:ptCount val="10"/>
                <c:pt idx="0">
                  <c:v>83900960</c:v>
                </c:pt>
                <c:pt idx="1">
                  <c:v>41763276</c:v>
                </c:pt>
                <c:pt idx="2">
                  <c:v>30726603</c:v>
                </c:pt>
                <c:pt idx="3">
                  <c:v>26893080</c:v>
                </c:pt>
                <c:pt idx="4">
                  <c:v>21600962</c:v>
                </c:pt>
                <c:pt idx="5">
                  <c:v>20542639</c:v>
                </c:pt>
                <c:pt idx="6">
                  <c:v>19632865</c:v>
                </c:pt>
                <c:pt idx="7">
                  <c:v>17180118</c:v>
                </c:pt>
                <c:pt idx="8">
                  <c:v>13315796</c:v>
                </c:pt>
                <c:pt idx="9">
                  <c:v>11303514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94-4FEA-9077-B06F2B0CA8B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396914240"/>
        <c:axId val="396923808"/>
      </c:barChart>
      <c:catAx>
        <c:axId val="39691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t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923808"/>
        <c:crosses val="autoZero"/>
        <c:auto val="1"/>
        <c:lblAlgn val="ctr"/>
        <c:lblOffset val="100"/>
        <c:noMultiLvlLbl val="0"/>
      </c:catAx>
      <c:valAx>
        <c:axId val="3969238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6914240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[2ND Q - Output.xml]Sheet3!PivotTable4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CAGR in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Sheet3!$A$2:$A$5</c:f>
              <c:strCache>
                <c:ptCount val="3"/>
                <c:pt idx="0">
                  <c:v>Mancherial</c:v>
                </c:pt>
                <c:pt idx="1">
                  <c:v>Warangal (Rural)</c:v>
                </c:pt>
                <c:pt idx="2">
                  <c:v>Bhadradri Kothagudem </c:v>
                </c:pt>
              </c:strCache>
            </c:strRef>
          </c:cat>
          <c:val>
            <c:numRef>
              <c:f>Sheet3!$B$2:$B$5</c:f>
              <c:numCache>
                <c:formatCode>General</c:formatCode>
                <c:ptCount val="3"/>
                <c:pt idx="0">
                  <c:v>225.8</c:v>
                </c:pt>
                <c:pt idx="1">
                  <c:v>163.15</c:v>
                </c:pt>
                <c:pt idx="2">
                  <c:v>143.38999999999999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30-43AB-BA5A-9845617005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82845664"/>
        <c:axId val="782843584"/>
      </c:barChart>
      <c:catAx>
        <c:axId val="78284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2843584"/>
        <c:crosses val="autoZero"/>
        <c:auto val="1"/>
        <c:lblAlgn val="ctr"/>
        <c:lblOffset val="100"/>
        <c:noMultiLvlLbl val="0"/>
      </c:catAx>
      <c:valAx>
        <c:axId val="7828435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8284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3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[3RD Q - Output.xml]Sheet2!PivotTable3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CAGR in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Sheet2!$A$2:$A$5</c:f>
              <c:strCache>
                <c:ptCount val="3"/>
                <c:pt idx="0">
                  <c:v>Warangal (Urban)</c:v>
                </c:pt>
                <c:pt idx="1">
                  <c:v>Nalgonda</c:v>
                </c:pt>
                <c:pt idx="2">
                  <c:v>Karimnagar </c:v>
                </c:pt>
              </c:strCache>
            </c:strRef>
          </c:cat>
          <c:val>
            <c:numRef>
              <c:f>Sheet2!$B$2:$B$5</c:f>
              <c:numCache>
                <c:formatCode>General</c:formatCode>
                <c:ptCount val="3"/>
                <c:pt idx="0">
                  <c:v>-58.85</c:v>
                </c:pt>
                <c:pt idx="1">
                  <c:v>-71.13</c:v>
                </c:pt>
                <c:pt idx="2">
                  <c:v>-79.63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BD-48B9-BC78-5D81D62549A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605958527"/>
        <c:axId val="1605962271"/>
      </c:barChart>
      <c:catAx>
        <c:axId val="16059585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962271"/>
        <c:crosses val="autoZero"/>
        <c:auto val="1"/>
        <c:lblAlgn val="ctr"/>
        <c:lblOffset val="100"/>
        <c:noMultiLvlLbl val="0"/>
      </c:catAx>
      <c:valAx>
        <c:axId val="16059622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958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3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[4TH Q - Output ( Year wise ).xml]Sheet2!PivotTable4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Peak &amp; Low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Sheet2!$A$2:$A$10</c:f>
              <c:strCache>
                <c:ptCount val="8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May</c:v>
                </c:pt>
                <c:pt idx="4">
                  <c:v>June</c:v>
                </c:pt>
                <c:pt idx="5">
                  <c:v>September</c:v>
                </c:pt>
                <c:pt idx="6">
                  <c:v>October</c:v>
                </c:pt>
                <c:pt idx="7">
                  <c:v>December</c:v>
                </c:pt>
              </c:strCache>
            </c:strRef>
          </c:cat>
          <c:val>
            <c:numRef>
              <c:f>Sheet2!$B$2:$B$10</c:f>
              <c:numCache>
                <c:formatCode>General</c:formatCode>
                <c:ptCount val="8"/>
                <c:pt idx="0">
                  <c:v>1462420</c:v>
                </c:pt>
                <c:pt idx="1">
                  <c:v>808394</c:v>
                </c:pt>
                <c:pt idx="2">
                  <c:v>1797778</c:v>
                </c:pt>
                <c:pt idx="3">
                  <c:v>1211046</c:v>
                </c:pt>
                <c:pt idx="4">
                  <c:v>12042945</c:v>
                </c:pt>
                <c:pt idx="5">
                  <c:v>993948</c:v>
                </c:pt>
                <c:pt idx="6">
                  <c:v>2237550</c:v>
                </c:pt>
                <c:pt idx="7">
                  <c:v>4910349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8B-4939-963D-E71A2625D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5961023"/>
        <c:axId val="1605961439"/>
      </c:lineChart>
      <c:catAx>
        <c:axId val="160596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961439"/>
        <c:crosses val="autoZero"/>
        <c:auto val="1"/>
        <c:lblAlgn val="ctr"/>
        <c:lblOffset val="100"/>
        <c:noMultiLvlLbl val="0"/>
      </c:catAx>
      <c:valAx>
        <c:axId val="16059614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05961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C4F9-A389-4D06-AD84-3D0FE7A96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B9867-A7A0-4DEE-94E2-99FF488CC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F31DF-74C4-449D-B7FC-CDD77FAA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36E40-5F93-42D7-8993-A55FF1D2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EF7ED-4F28-403B-82A4-B5F4E8B9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30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08C6-4A0A-4640-8D5A-8124E829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DB4123-EEDA-4768-AB41-836428572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6492A-1F9F-41F8-8D81-169978A8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10704-93C0-42D8-9B57-8E832167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26D48-6730-4E4E-B954-C047EF5A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49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2986C1-5C6A-40E0-A572-2B9B863D1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455A9-F938-4EE1-AF65-8831659CA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41968-4A47-44FD-861B-FD44A988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B838D-C214-4D74-A009-201155B8E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5C4D6-49F8-4372-B03F-3B376858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62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C4FB-4FC0-43FB-A118-E1187DFD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6DD5E-886F-4E14-9D32-DF2DE3DB2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65ADB-437A-4687-B14F-FB3E6480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9F157-0A2A-42EC-8EB5-B01DD60D2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DF3C1-673C-4C25-A9D3-87B566E3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82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21FF-F434-4511-B9A8-3092EAAB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F24AD-915E-4979-A512-30D2480A8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6D668-A3F2-466F-98D5-BE19290B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76CB3-14B2-4FD4-9A6A-58532812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8CFF4-DD68-4761-8137-59C96238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91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E057-52C6-4992-8682-2B9986F9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D177-1A05-4C00-9423-DA1551978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359D0-2221-4AB0-B8F6-3D6E0F336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37EE1-0273-46F3-8F36-D2EFE66DF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DE8AF-3113-41EC-8C1B-D1696058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05934-1F24-483A-9A0E-ED811D6C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59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4DF6-677F-4A73-A34D-4B6767C5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7FBEB-43CA-4C3C-A54E-A1950EA78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61DEC-24DE-4064-A19C-95C48F651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4A9BF-7484-478E-A21D-5245F4F08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5DBCF-DFD3-42AB-AECD-7B70356E3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A6CAD7-E2E5-492E-97DF-76127BEFF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D1878-27B4-4B8A-AA74-80098D69D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22D92-E083-4662-9B7D-94D6C64D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78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8FD2A-91D4-497A-83B9-8F2494D0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866E3-4116-47B8-8683-3B4C9B14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4B5F6-6989-4325-809D-8B32611B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ABBDE-9D49-46C2-BB36-38AFA633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51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EED245-8F4C-4EDD-9EB8-32A03B89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C2541-729F-40A4-99C2-5B09B812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8B01-F356-4214-AE6A-846E10FC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62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A80D-87A6-4C27-9094-EDCDB352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393FE-83C0-4963-AFD0-6C890B98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C58FC-5881-4D37-9B34-3071BA879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B8890-3A3B-4E88-803B-5F7C25AB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E0200-FFD3-43C7-9127-B550B202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83D9E-69E1-4984-B226-F1371340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13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F025-16BF-42D8-8A88-8066F7B5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5EB93-EE7D-4D80-971F-BF4922DB6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BC34-FF32-42EB-86FD-7F8FBEADA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44094-A668-401D-B3C9-2F5C335E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C52E4-36F1-4280-9B9D-630DF9B6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1E01D-9100-4F44-B10C-99E65591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02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40AB28-9671-4AE6-BE7B-8308F3A1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93913-EE57-42FD-A630-559295B1F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A865E-9D08-493A-B010-608EF1B6D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73BAD-826F-497D-ABCE-4E8CD99F5B7C}" type="datetimeFigureOut">
              <a:rPr lang="en-IN" smtClean="0"/>
              <a:t>01-05-2023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F83DC-B6EC-42F6-BAD0-512277D7E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D2CAC-5AB2-420E-A53D-E25EBA85B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B41C-DF8B-4C23-B959-673BD1C837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9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ertalesbynidhi.blogspot.com/2016/08/nagarjuna-sagar-itinerary-to-one-of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www.flickr.com/photos/abhinaba/3306682882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svg"/><Relationship Id="rId3" Type="http://schemas.openxmlformats.org/officeDocument/2006/relationships/image" Target="../media/image7.jpg"/><Relationship Id="rId7" Type="http://schemas.openxmlformats.org/officeDocument/2006/relationships/hyperlink" Target="https://commons.wikimedia.org/wiki/File:Cercle_vert_100%25.svg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svg"/><Relationship Id="rId5" Type="http://schemas.openxmlformats.org/officeDocument/2006/relationships/chart" Target="../charts/chart1.xml"/><Relationship Id="rId10" Type="http://schemas.openxmlformats.org/officeDocument/2006/relationships/image" Target="../media/image14.png"/><Relationship Id="rId4" Type="http://schemas.openxmlformats.org/officeDocument/2006/relationships/hyperlink" Target="https://www.flickr.com/photos/abhinaba/3306682882/" TargetMode="External"/><Relationship Id="rId9" Type="http://schemas.openxmlformats.org/officeDocument/2006/relationships/hyperlink" Target="https://en.wikipedia.org/wiki/File:Red_circle.sv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www.flickr.com/photos/abhinaba/3306682882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hyperlink" Target="https://www.flickr.com/photos/abhinaba/3306682882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7.jp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8.png"/><Relationship Id="rId4" Type="http://schemas.openxmlformats.org/officeDocument/2006/relationships/hyperlink" Target="https://www.flickr.com/photos/abhinaba/3306682882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7.jp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22.png"/><Relationship Id="rId4" Type="http://schemas.openxmlformats.org/officeDocument/2006/relationships/hyperlink" Target="https://www.flickr.com/photos/abhinaba/3306682882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minecartrapidtransit.net/index.php/Yellow_Line" TargetMode="External"/><Relationship Id="rId3" Type="http://schemas.openxmlformats.org/officeDocument/2006/relationships/image" Target="../media/image7.jp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flickr.com/photos/abhinaba/3306682882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ertalesbynidhi.blogspot.com/2016/08/nagarjuna-sagar-itinerary-to-one-of.html" TargetMode="External"/><Relationship Id="rId7" Type="http://schemas.openxmlformats.org/officeDocument/2006/relationships/hyperlink" Target="https://www.podfeet.com/blog/2017/10/theres-no-place-like-excel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Red_circle.svg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13.png"/><Relationship Id="rId12" Type="http://schemas.openxmlformats.org/officeDocument/2006/relationships/image" Target="../media/image2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hyperlink" Target="https://commons.wikimedia.org/wiki/File:Cercle_vert_100%25.svg" TargetMode="External"/><Relationship Id="rId4" Type="http://schemas.openxmlformats.org/officeDocument/2006/relationships/hyperlink" Target="https://www.flickr.com/photos/abhinaba/3306682882/" TargetMode="External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www.flickr.com/photos/abhinaba/3306682882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www.flickr.com/photos/abhinaba/3306682882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s://www.flickr.com/photos/abhinaba/3306682882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jp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11" Type="http://schemas.openxmlformats.org/officeDocument/2006/relationships/image" Target="../media/image37.png"/><Relationship Id="rId5" Type="http://schemas.openxmlformats.org/officeDocument/2006/relationships/image" Target="../media/image31.jpg"/><Relationship Id="rId10" Type="http://schemas.openxmlformats.org/officeDocument/2006/relationships/image" Target="../media/image36.png"/><Relationship Id="rId4" Type="http://schemas.openxmlformats.org/officeDocument/2006/relationships/hyperlink" Target="https://www.flickr.com/photos/abhinaba/3306682882/" TargetMode="External"/><Relationship Id="rId9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7.jp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flickr.com/photos/abhinaba/3306682882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hyperlink" Target="https://www.flickr.com/photos/abhinaba/3306682882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7.jpg"/><Relationship Id="rId7" Type="http://schemas.openxmlformats.org/officeDocument/2006/relationships/hyperlink" Target="https://frr.wikipedia.org/wiki/Telangan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2.png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abhinaba/3306682882/" TargetMode="External"/><Relationship Id="rId9" Type="http://schemas.openxmlformats.org/officeDocument/2006/relationships/hyperlink" Target="https://en.wikipedia.org/wiki/Charminar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ngimg.com/png/59015-arrow-icon-free-transparent-image-hq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andertalesbynidhi.blogspot.com/2016/08/nagarjuna-sagar-itinerary-to-one-of.html" TargetMode="External"/><Relationship Id="rId7" Type="http://schemas.openxmlformats.org/officeDocument/2006/relationships/hyperlink" Target="https://www.podfeet.com/blog/2017/10/theres-no-place-like-excel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7.jpg"/><Relationship Id="rId7" Type="http://schemas.openxmlformats.org/officeDocument/2006/relationships/hyperlink" Target="https://www.pxfuel.com/en/free-photo-ebyx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Relationship Id="rId9" Type="http://schemas.openxmlformats.org/officeDocument/2006/relationships/hyperlink" Target="https://pxhere.com/en/photo/118677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licyoptions.irpp.org/magazines/november-2015/erasingtheinfrastructuredeficit/" TargetMode="External"/><Relationship Id="rId5" Type="http://schemas.openxmlformats.org/officeDocument/2006/relationships/image" Target="../media/image49.jpg"/><Relationship Id="rId4" Type="http://schemas.openxmlformats.org/officeDocument/2006/relationships/hyperlink" Target="https://www.flickr.com/photos/abhinaba/3306682882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hyperlink" Target="https://www.flickr.com/photos/abhinaba/3306682882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www.flickr.com/photos/abhinaba/3306682882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hyperlink" Target="https://www.flickr.com/photos/abhinaba/3306682882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hyperlink" Target="https://www.flickr.com/photos/abhinaba/3306682882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hyperlink" Target="https://www.flickr.com/photos/abhinaba/3306682882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hyperlink" Target="https://www.flickr.com/photos/abhinaba/3306682882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hyperlink" Target="https://www.flickr.com/photos/abhinaba/3306682882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andertalesbynidhi.blogspot.com/2016/08/nagarjuna-sagar-itinerary-to-one-of.html" TargetMode="External"/><Relationship Id="rId7" Type="http://schemas.openxmlformats.org/officeDocument/2006/relationships/hyperlink" Target="https://www.podfeet.com/blog/2017/10/theres-no-place-like-excel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hyperlink" Target="https://blog.hametbenoit.info/2019/11/04/power-bi-the-new-exe-installer-command-lines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hyperlink" Target="https://www.flickr.com/photos/abhinaba/3306682882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hyperlink" Target="https://www.flickr.com/photos/abhinaba/3306682882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echnofaq.org/posts/2019/08/22-effective-travel-logo-design-that-take-you-on-an-adventure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hyperlink" Target="https://www.flickr.com/photos/abhinaba/3306682882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hyperlink" Target="https://www.flickr.com/photos/abhinaba/3306682882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hyperlink" Target="https://www.flickr.com/photos/abhinaba/330668288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ravages/10182730255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lingaraj/2773978426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lickr.com/photos/abhinaba/330668288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F98082-4DDC-432A-8863-EA12B460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212036"/>
            <a:ext cx="12284765" cy="723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5D0976-741F-4F3E-9B48-D52BF11E8B56}"/>
              </a:ext>
            </a:extLst>
          </p:cNvPr>
          <p:cNvSpPr txBox="1"/>
          <p:nvPr/>
        </p:nvSpPr>
        <p:spPr>
          <a:xfrm>
            <a:off x="0" y="7089331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andertalesbynidhi.blogspot.com/2016/08/nagarjuna-sagar-itinerary-to-one-of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C425BC-52AF-4C8F-BE77-28AF474443D1}"/>
              </a:ext>
            </a:extLst>
          </p:cNvPr>
          <p:cNvSpPr/>
          <p:nvPr/>
        </p:nvSpPr>
        <p:spPr>
          <a:xfrm>
            <a:off x="4134020" y="1324065"/>
            <a:ext cx="3923959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  <a:endParaRPr lang="en-US" sz="75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9609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149087"/>
            <a:ext cx="12192000" cy="71225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115416"/>
            <a:ext cx="12307726" cy="7122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425685-FDCA-4329-983A-5832F5FC5107}"/>
              </a:ext>
            </a:extLst>
          </p:cNvPr>
          <p:cNvSpPr/>
          <p:nvPr/>
        </p:nvSpPr>
        <p:spPr>
          <a:xfrm>
            <a:off x="4800486" y="994211"/>
            <a:ext cx="2591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WHAT..?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2B3097-6790-43E7-9C9F-FECC69E65175}"/>
              </a:ext>
            </a:extLst>
          </p:cNvPr>
          <p:cNvSpPr/>
          <p:nvPr/>
        </p:nvSpPr>
        <p:spPr>
          <a:xfrm>
            <a:off x="1349005" y="2041595"/>
            <a:ext cx="937827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 are going to find insights</a:t>
            </a:r>
          </a:p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from the previous visitors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A20A0D-C343-4663-81D6-55B72CE7FD00}"/>
              </a:ext>
            </a:extLst>
          </p:cNvPr>
          <p:cNvSpPr/>
          <p:nvPr/>
        </p:nvSpPr>
        <p:spPr>
          <a:xfrm>
            <a:off x="1422316" y="3929963"/>
            <a:ext cx="93473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Give some suggestions to</a:t>
            </a:r>
          </a:p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Telangana Tourism Department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259C59-8EE4-4A9A-8A6A-160E0441A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149087"/>
            <a:ext cx="12192000" cy="71225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149087"/>
            <a:ext cx="12307726" cy="7249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61B096-93F5-43DA-92D4-0B3E9546F331}"/>
              </a:ext>
            </a:extLst>
          </p:cNvPr>
          <p:cNvSpPr/>
          <p:nvPr/>
        </p:nvSpPr>
        <p:spPr>
          <a:xfrm>
            <a:off x="4630150" y="994211"/>
            <a:ext cx="2931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5889F4-7A21-4910-B439-F66CBC8900B9}"/>
              </a:ext>
            </a:extLst>
          </p:cNvPr>
          <p:cNvSpPr/>
          <p:nvPr/>
        </p:nvSpPr>
        <p:spPr>
          <a:xfrm>
            <a:off x="840646" y="3429000"/>
            <a:ext cx="10321608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Find the insights from the data what we collected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3E59B-0063-4C22-8BE3-AC14162E6A58}"/>
              </a:ext>
            </a:extLst>
          </p:cNvPr>
          <p:cNvSpPr/>
          <p:nvPr/>
        </p:nvSpPr>
        <p:spPr>
          <a:xfrm>
            <a:off x="935196" y="1917541"/>
            <a:ext cx="10321608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 collected data from the official</a:t>
            </a:r>
          </a:p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Website of Telangana Govt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7E1881-E3F4-422F-9B9D-E0F60FCE5D58}"/>
              </a:ext>
            </a:extLst>
          </p:cNvPr>
          <p:cNvSpPr/>
          <p:nvPr/>
        </p:nvSpPr>
        <p:spPr>
          <a:xfrm>
            <a:off x="935196" y="4735043"/>
            <a:ext cx="10321608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Providing insights &amp; suggestions to Govt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891645-BBA6-4E45-82CA-7B510D0CE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FB4548-741E-44EB-9954-DF436E4C04E0}"/>
              </a:ext>
            </a:extLst>
          </p:cNvPr>
          <p:cNvSpPr/>
          <p:nvPr/>
        </p:nvSpPr>
        <p:spPr>
          <a:xfrm>
            <a:off x="3555354" y="2805752"/>
            <a:ext cx="5081291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00EC5-0E53-4946-86C3-3E948ADBB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6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65044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314609" y="895413"/>
            <a:ext cx="1156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10 districts that have the highest number of domestic visitors overall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314609" y="331739"/>
            <a:ext cx="1705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89909-24AE-4AF3-B327-5C07266F9C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1" t="44442" r="30163" b="4967"/>
          <a:stretch/>
        </p:blipFill>
        <p:spPr>
          <a:xfrm>
            <a:off x="3690730" y="1796144"/>
            <a:ext cx="6208644" cy="3265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878366" y="1796144"/>
            <a:ext cx="1425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2361757" y="5568458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3620590" y="5562476"/>
            <a:ext cx="781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are the top 10 districts that are doing well and HYDERABAD is</a:t>
            </a:r>
          </a:p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 the top 1 and it’s having 84m visitors from 2016 - 2019 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4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314609" y="895413"/>
            <a:ext cx="1156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10 districts that have the highest number of domestic visitors overall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314609" y="331739"/>
            <a:ext cx="1705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878366" y="1796144"/>
            <a:ext cx="1425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2D7B1A1-31B1-4F13-BF2F-FB5320F414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504730"/>
              </p:ext>
            </p:extLst>
          </p:nvPr>
        </p:nvGraphicFramePr>
        <p:xfrm>
          <a:off x="3562727" y="2239329"/>
          <a:ext cx="5905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FF990B9-F31A-440B-A752-0E9AE6128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20590" y="2428071"/>
            <a:ext cx="734842" cy="4785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A59CA5-DE69-490E-9075-AEDC142490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29889" y="3498703"/>
            <a:ext cx="838337" cy="412162"/>
          </a:xfrm>
          <a:prstGeom prst="rect">
            <a:avLst/>
          </a:prstGeom>
        </p:spPr>
      </p:pic>
      <p:pic>
        <p:nvPicPr>
          <p:cNvPr id="16" name="Graphic 15" descr="Back with solid fill">
            <a:extLst>
              <a:ext uri="{FF2B5EF4-FFF2-40B4-BE49-F238E27FC236}">
                <a16:creationId xmlns:a16="http://schemas.microsoft.com/office/drawing/2014/main" id="{70D62F8E-694F-41E6-B39D-BA659B3C9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31758">
            <a:off x="2694951" y="2424646"/>
            <a:ext cx="914400" cy="914400"/>
          </a:xfrm>
          <a:prstGeom prst="rect">
            <a:avLst/>
          </a:prstGeom>
        </p:spPr>
      </p:pic>
      <p:pic>
        <p:nvPicPr>
          <p:cNvPr id="17" name="Graphic 16" descr="Back with solid fill">
            <a:extLst>
              <a:ext uri="{FF2B5EF4-FFF2-40B4-BE49-F238E27FC236}">
                <a16:creationId xmlns:a16="http://schemas.microsoft.com/office/drawing/2014/main" id="{9C5A22E2-EDC9-4C73-B8EF-AD5B401DC0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113747">
            <a:off x="8284509" y="269993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489F20-881C-43E6-A656-32A5C653FC6D}"/>
              </a:ext>
            </a:extLst>
          </p:cNvPr>
          <p:cNvSpPr txBox="1"/>
          <p:nvPr/>
        </p:nvSpPr>
        <p:spPr>
          <a:xfrm>
            <a:off x="2361757" y="5568458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2825E3-153B-4B1A-89FA-D23A3FB0F67C}"/>
              </a:ext>
            </a:extLst>
          </p:cNvPr>
          <p:cNvSpPr txBox="1"/>
          <p:nvPr/>
        </p:nvSpPr>
        <p:spPr>
          <a:xfrm>
            <a:off x="3620590" y="5562476"/>
            <a:ext cx="781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are the top 10 districts that are doing well and HYDERABAD is</a:t>
            </a:r>
          </a:p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 the top 1 and it’s having 84m visitors from 2016 - 2019 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0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672841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3 districts based on the compounded annual growth rate (CAGR)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of visitors between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871053" y="2679174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2390689" y="5309243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3649522" y="5345831"/>
            <a:ext cx="470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3 districts are growing since 2016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3CA2F-BB2A-478D-9924-DD9B265E7B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t="43580" r="16380" b="36650"/>
          <a:stretch/>
        </p:blipFill>
        <p:spPr>
          <a:xfrm>
            <a:off x="2576890" y="2702019"/>
            <a:ext cx="8574680" cy="16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862FAE-B28C-49E6-A372-FA42AAA686DC}"/>
              </a:ext>
            </a:extLst>
          </p:cNvPr>
          <p:cNvSpPr/>
          <p:nvPr/>
        </p:nvSpPr>
        <p:spPr>
          <a:xfrm>
            <a:off x="3792552" y="994211"/>
            <a:ext cx="4606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is CAGR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A06AA9-5633-4A76-9C20-A89DB5FD5382}"/>
              </a:ext>
            </a:extLst>
          </p:cNvPr>
          <p:cNvSpPr/>
          <p:nvPr/>
        </p:nvSpPr>
        <p:spPr>
          <a:xfrm>
            <a:off x="935196" y="1917541"/>
            <a:ext cx="10321608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CAGR is stands for </a:t>
            </a:r>
          </a:p>
          <a:p>
            <a:pPr algn="ctr"/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COMPOUND ANNUAL GROWTH RATE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C008D-D78B-4BD8-91DA-69D6C6AAAFF5}"/>
              </a:ext>
            </a:extLst>
          </p:cNvPr>
          <p:cNvSpPr/>
          <p:nvPr/>
        </p:nvSpPr>
        <p:spPr>
          <a:xfrm>
            <a:off x="993059" y="3353802"/>
            <a:ext cx="10321608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4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78E98B-4F65-4152-892B-6492E316B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" t="29409" r="1959" b="33839"/>
          <a:stretch/>
        </p:blipFill>
        <p:spPr>
          <a:xfrm>
            <a:off x="1445385" y="3809976"/>
            <a:ext cx="9416955" cy="161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2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672841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3 districts based on the compounded annual growth rate (CAGR)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of visitors between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871053" y="2679174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2390689" y="5309243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3649522" y="5345831"/>
            <a:ext cx="470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3 districts are growing since 2016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3CA2F-BB2A-478D-9924-DD9B265E7B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t="43580" r="16380" b="36650"/>
          <a:stretch/>
        </p:blipFill>
        <p:spPr>
          <a:xfrm>
            <a:off x="495405" y="3365063"/>
            <a:ext cx="6223447" cy="1197605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A7C2BC6-1C9B-47C2-AC86-C39BB9749D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2084785"/>
              </p:ext>
            </p:extLst>
          </p:nvPr>
        </p:nvGraphicFramePr>
        <p:xfrm>
          <a:off x="7030396" y="23381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85722E40-F603-430C-BFBC-6DBED8B7DB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831758">
            <a:off x="6091370" y="23607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3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682459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bottom 3 districts based on compounded annual growth rate (CAGR)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of visitors between (2016 - 2019)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871053" y="2679174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2390689" y="5423111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3649522" y="5449605"/>
            <a:ext cx="6938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3 districts are not growing since 2016 ,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Govt should take care of these districts and try to implement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Something new to attract visitors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85F9C6-9C69-456D-B3C4-A3BA2C16F0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52368" r="22609" b="27594"/>
          <a:stretch/>
        </p:blipFill>
        <p:spPr>
          <a:xfrm>
            <a:off x="495405" y="3279660"/>
            <a:ext cx="6488491" cy="1325860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883B2CF-2CFC-48CF-8EF0-DB80BD9B99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381828"/>
              </p:ext>
            </p:extLst>
          </p:nvPr>
        </p:nvGraphicFramePr>
        <p:xfrm>
          <a:off x="7124595" y="229894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6" name="Graphic 15" descr="Back with solid fill">
            <a:extLst>
              <a:ext uri="{FF2B5EF4-FFF2-40B4-BE49-F238E27FC236}">
                <a16:creationId xmlns:a16="http://schemas.microsoft.com/office/drawing/2014/main" id="{BB12683C-F291-45F8-87BC-088524AC3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831758">
            <a:off x="6171990" y="23365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0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1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751387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are the peak and low season months for HYDERABAD based on the data from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2016 - 2019 for HYDERABAD district only ( Year wise 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690285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395611" y="5721062"/>
            <a:ext cx="58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are the Peak &amp; Low months for HYDERABAD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CFABC-5FB1-4304-98BB-8D252D61D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4" t="40575" r="35978" b="17634"/>
          <a:stretch/>
        </p:blipFill>
        <p:spPr>
          <a:xfrm>
            <a:off x="3254823" y="2544233"/>
            <a:ext cx="5545801" cy="2864621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C115F07-F6E8-401D-BBB2-68C763BBB068}"/>
              </a:ext>
            </a:extLst>
          </p:cNvPr>
          <p:cNvSpPr/>
          <p:nvPr/>
        </p:nvSpPr>
        <p:spPr>
          <a:xfrm>
            <a:off x="8958470" y="2902226"/>
            <a:ext cx="225287" cy="1020417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801194-3D8C-40A2-BD09-148586028B9E}"/>
              </a:ext>
            </a:extLst>
          </p:cNvPr>
          <p:cNvSpPr/>
          <p:nvPr/>
        </p:nvSpPr>
        <p:spPr>
          <a:xfrm>
            <a:off x="2888974" y="4240696"/>
            <a:ext cx="270341" cy="1020417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F7DDF-674B-4299-8A11-50938068D903}"/>
              </a:ext>
            </a:extLst>
          </p:cNvPr>
          <p:cNvSpPr txBox="1"/>
          <p:nvPr/>
        </p:nvSpPr>
        <p:spPr>
          <a:xfrm>
            <a:off x="9227815" y="3212379"/>
            <a:ext cx="691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LOW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8EDA0-337E-416C-B41E-2CA1DFA8A778}"/>
              </a:ext>
            </a:extLst>
          </p:cNvPr>
          <p:cNvSpPr txBox="1"/>
          <p:nvPr/>
        </p:nvSpPr>
        <p:spPr>
          <a:xfrm>
            <a:off x="2101850" y="4550849"/>
            <a:ext cx="73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75000"/>
                  </a:schemeClr>
                </a:solidFill>
              </a:rPr>
              <a:t>PEAK</a:t>
            </a:r>
            <a:endParaRPr lang="en-IN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B2F335-0E32-482F-AD3E-5EF0851431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90319" b="7156"/>
          <a:stretch/>
        </p:blipFill>
        <p:spPr>
          <a:xfrm>
            <a:off x="1890386" y="4065104"/>
            <a:ext cx="8274674" cy="522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439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F98082-4DDC-432A-8863-EA12B460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212036"/>
            <a:ext cx="12284765" cy="723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5D0976-741F-4F3E-9B48-D52BF11E8B56}"/>
              </a:ext>
            </a:extLst>
          </p:cNvPr>
          <p:cNvSpPr txBox="1"/>
          <p:nvPr/>
        </p:nvSpPr>
        <p:spPr>
          <a:xfrm>
            <a:off x="0" y="7089331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andertalesbynidhi.blogspot.com/2016/08/nagarjuna-sagar-itinerary-to-one-of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C425BC-52AF-4C8F-BE77-28AF474443D1}"/>
              </a:ext>
            </a:extLst>
          </p:cNvPr>
          <p:cNvSpPr/>
          <p:nvPr/>
        </p:nvSpPr>
        <p:spPr>
          <a:xfrm>
            <a:off x="4134020" y="1324065"/>
            <a:ext cx="3923959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  <a:endParaRPr lang="en-US" sz="75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B82BB4-F974-4004-879B-CDD8F98FF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90400" y="3369716"/>
            <a:ext cx="1826625" cy="98159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34154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751387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are the peak and low season months for HYDERABAD based on the data from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2016 - 2019 for HYDERABAD district only ( Total wise 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690285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395611" y="5721062"/>
            <a:ext cx="6261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June month is the peak month and February is the Low</a:t>
            </a:r>
          </a:p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Month for Hyderabad from 2016 - 2019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D4A2C2-BFAA-4FFD-B07E-0473FF5FB6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52677" r="36087" b="32437"/>
          <a:stretch/>
        </p:blipFill>
        <p:spPr>
          <a:xfrm>
            <a:off x="366362" y="3078655"/>
            <a:ext cx="4576699" cy="952448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5A1DD0E-39C4-4E60-ACC5-D25C8B78E2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5547316"/>
              </p:ext>
            </p:extLst>
          </p:nvPr>
        </p:nvGraphicFramePr>
        <p:xfrm>
          <a:off x="5128418" y="2137713"/>
          <a:ext cx="6815053" cy="3318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A06E2D5-9ADE-415A-909F-C55ACDBB6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283732" y="4797083"/>
            <a:ext cx="412162" cy="412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EB258-98AC-4173-A5B7-7E41D95EC4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695464" y="2728861"/>
            <a:ext cx="478573" cy="478573"/>
          </a:xfrm>
          <a:prstGeom prst="rect">
            <a:avLst/>
          </a:prstGeom>
        </p:spPr>
      </p:pic>
      <p:pic>
        <p:nvPicPr>
          <p:cNvPr id="26" name="Graphic 25" descr="Line arrow: Counter-clockwise curve with solid fill">
            <a:extLst>
              <a:ext uri="{FF2B5EF4-FFF2-40B4-BE49-F238E27FC236}">
                <a16:creationId xmlns:a16="http://schemas.microsoft.com/office/drawing/2014/main" id="{0D5652FE-51D7-4D3A-AA9D-CC8D4C9FA8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968660">
            <a:off x="4030788" y="41059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1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8986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show the top &amp; bottom 3 districts with high domestic to foreign tourist ratio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559937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418148" y="5559937"/>
            <a:ext cx="7358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 top 3 districts they are more domestic visitors as  compared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 foreign visitors and you can see the HYD having almost equal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Number of domestic and foreign visitors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C115F07-F6E8-401D-BBB2-68C763BBB068}"/>
              </a:ext>
            </a:extLst>
          </p:cNvPr>
          <p:cNvSpPr/>
          <p:nvPr/>
        </p:nvSpPr>
        <p:spPr>
          <a:xfrm>
            <a:off x="7961697" y="3997104"/>
            <a:ext cx="877567" cy="760426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801194-3D8C-40A2-BD09-148586028B9E}"/>
              </a:ext>
            </a:extLst>
          </p:cNvPr>
          <p:cNvSpPr/>
          <p:nvPr/>
        </p:nvSpPr>
        <p:spPr>
          <a:xfrm>
            <a:off x="2775002" y="3213556"/>
            <a:ext cx="824814" cy="583493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F7DDF-674B-4299-8A11-50938068D903}"/>
              </a:ext>
            </a:extLst>
          </p:cNvPr>
          <p:cNvSpPr txBox="1"/>
          <p:nvPr/>
        </p:nvSpPr>
        <p:spPr>
          <a:xfrm>
            <a:off x="8897127" y="4177262"/>
            <a:ext cx="691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LOW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8EDA0-337E-416C-B41E-2CA1DFA8A778}"/>
              </a:ext>
            </a:extLst>
          </p:cNvPr>
          <p:cNvSpPr txBox="1"/>
          <p:nvPr/>
        </p:nvSpPr>
        <p:spPr>
          <a:xfrm>
            <a:off x="1986101" y="330524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75000"/>
                  </a:schemeClr>
                </a:solidFill>
              </a:rPr>
              <a:t>HIGH</a:t>
            </a:r>
            <a:endParaRPr lang="en-IN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23C29-1DF7-4F23-B8AF-724ED15A79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7" t="49020" r="33261" b="17677"/>
          <a:stretch/>
        </p:blipFill>
        <p:spPr>
          <a:xfrm>
            <a:off x="3759800" y="2618430"/>
            <a:ext cx="4041913" cy="22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1051602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the top &amp; bottom 5 districts based on ‘population to tourist footfall ratio*’ ratio in 2019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948540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418148" y="5970700"/>
            <a:ext cx="680179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These top districts are high in ratio so government can plan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 accommodate more tourists in that districts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C115F07-F6E8-401D-BBB2-68C763BBB068}"/>
              </a:ext>
            </a:extLst>
          </p:cNvPr>
          <p:cNvSpPr/>
          <p:nvPr/>
        </p:nvSpPr>
        <p:spPr>
          <a:xfrm>
            <a:off x="8287039" y="4177262"/>
            <a:ext cx="877567" cy="1279224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4801194-3D8C-40A2-BD09-148586028B9E}"/>
              </a:ext>
            </a:extLst>
          </p:cNvPr>
          <p:cNvSpPr/>
          <p:nvPr/>
        </p:nvSpPr>
        <p:spPr>
          <a:xfrm>
            <a:off x="2775002" y="2756452"/>
            <a:ext cx="824814" cy="1240652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F7DDF-674B-4299-8A11-50938068D903}"/>
              </a:ext>
            </a:extLst>
          </p:cNvPr>
          <p:cNvSpPr txBox="1"/>
          <p:nvPr/>
        </p:nvSpPr>
        <p:spPr>
          <a:xfrm>
            <a:off x="9296233" y="4616819"/>
            <a:ext cx="1143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BOTTOM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8EDA0-337E-416C-B41E-2CA1DFA8A778}"/>
              </a:ext>
            </a:extLst>
          </p:cNvPr>
          <p:cNvSpPr txBox="1"/>
          <p:nvPr/>
        </p:nvSpPr>
        <p:spPr>
          <a:xfrm>
            <a:off x="1954102" y="3176723"/>
            <a:ext cx="613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75000"/>
                  </a:schemeClr>
                </a:solidFill>
              </a:rPr>
              <a:t>TOP</a:t>
            </a:r>
            <a:endParaRPr lang="en-IN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13316E-1C8B-402F-9044-ED5ECB437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3" t="46857" r="28183" b="3552"/>
          <a:stretch/>
        </p:blipFill>
        <p:spPr>
          <a:xfrm>
            <a:off x="3759800" y="2219775"/>
            <a:ext cx="4395612" cy="33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7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506128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will be the projected number of domestic and foreign tourists in Hyderabad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in 2025 based on the growth rate from previous years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948540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418148" y="5970700"/>
            <a:ext cx="722691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Domestic visitors will decrease -16.13% year by year </a:t>
            </a:r>
            <a:r>
              <a:rPr lang="en-GB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upto</a:t>
            </a: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 2025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And Foreign visitors will increase by 24.96% in 2025  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14DDF5-085E-4A1A-8981-24190AD560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50000" r="2934" b="34210"/>
          <a:stretch/>
        </p:blipFill>
        <p:spPr>
          <a:xfrm>
            <a:off x="2750606" y="3233928"/>
            <a:ext cx="8958469" cy="1082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B71E9-41C0-4964-BE78-B140EB7270FF}"/>
              </a:ext>
            </a:extLst>
          </p:cNvPr>
          <p:cNvSpPr txBox="1"/>
          <p:nvPr/>
        </p:nvSpPr>
        <p:spPr>
          <a:xfrm>
            <a:off x="3159314" y="4881863"/>
            <a:ext cx="798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highlight>
                  <a:srgbClr val="FADBC6"/>
                </a:highlight>
                <a:latin typeface="Bahnschrift" panose="020B0502040204020203" pitchFamily="34" charset="0"/>
              </a:rPr>
              <a:t>[  Formula : ( (CAGR * Years) * CV ) / 100 + CV   ]</a:t>
            </a:r>
            <a:endParaRPr lang="en-IN" sz="2800" dirty="0">
              <a:highlight>
                <a:srgbClr val="FADBC6"/>
              </a:highligh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7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506128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will be the projected number of domestic and foreign tourists in Hyderabad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in 2025 based on the growth rate from previous years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EC80E1-026A-404D-8181-C93F0D0DD0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5" t="5627" r="33365" b="36278"/>
          <a:stretch/>
        </p:blipFill>
        <p:spPr>
          <a:xfrm>
            <a:off x="6240687" y="2889151"/>
            <a:ext cx="5600595" cy="30964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42889B-B354-4032-A040-BCAA402D0E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" t="4445" r="3846" b="6280"/>
          <a:stretch/>
        </p:blipFill>
        <p:spPr>
          <a:xfrm>
            <a:off x="350719" y="2889151"/>
            <a:ext cx="5600595" cy="30964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A58F3E-DEA1-4D7F-8F55-97BB6F0ECF53}"/>
              </a:ext>
            </a:extLst>
          </p:cNvPr>
          <p:cNvSpPr txBox="1"/>
          <p:nvPr/>
        </p:nvSpPr>
        <p:spPr>
          <a:xfrm>
            <a:off x="2560790" y="2417811"/>
            <a:ext cx="118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FF00"/>
                </a:solidFill>
              </a:rPr>
              <a:t>Domestic</a:t>
            </a:r>
            <a:endParaRPr lang="en-IN" sz="2000" b="1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87AD5E-6805-4588-A655-68746E91097D}"/>
              </a:ext>
            </a:extLst>
          </p:cNvPr>
          <p:cNvSpPr txBox="1"/>
          <p:nvPr/>
        </p:nvSpPr>
        <p:spPr>
          <a:xfrm>
            <a:off x="8450758" y="2417811"/>
            <a:ext cx="976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FF00"/>
                </a:solidFill>
              </a:rPr>
              <a:t>Foreign</a:t>
            </a:r>
            <a:endParaRPr lang="en-IN" sz="2000" b="1" dirty="0">
              <a:solidFill>
                <a:srgbClr val="FFFF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30F8B0C-0A8F-41A8-ACA4-AC383F37E0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8" t="42555" r="38557" b="43191"/>
          <a:stretch/>
        </p:blipFill>
        <p:spPr>
          <a:xfrm>
            <a:off x="2350107" y="5088065"/>
            <a:ext cx="3175198" cy="1795140"/>
          </a:xfrm>
          <a:prstGeom prst="rect">
            <a:avLst/>
          </a:prstGeom>
        </p:spPr>
      </p:pic>
      <p:pic>
        <p:nvPicPr>
          <p:cNvPr id="26" name="Graphic 25" descr="Arrow: Clockwise curve with solid fill">
            <a:extLst>
              <a:ext uri="{FF2B5EF4-FFF2-40B4-BE49-F238E27FC236}">
                <a16:creationId xmlns:a16="http://schemas.microsoft.com/office/drawing/2014/main" id="{01E79D75-0A1C-41F4-A2C4-D55DDD0FF2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381759">
            <a:off x="4101986" y="4550931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533436-0812-4A93-93C9-A55CA3CE83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9" t="39571" r="41418" b="46085"/>
          <a:stretch/>
        </p:blipFill>
        <p:spPr>
          <a:xfrm>
            <a:off x="8549228" y="5088065"/>
            <a:ext cx="3175199" cy="1770909"/>
          </a:xfrm>
          <a:prstGeom prst="rect">
            <a:avLst/>
          </a:prstGeom>
        </p:spPr>
      </p:pic>
      <p:pic>
        <p:nvPicPr>
          <p:cNvPr id="33" name="Graphic 32" descr="Arrow: Counter-clockwise curve with solid fill">
            <a:extLst>
              <a:ext uri="{FF2B5EF4-FFF2-40B4-BE49-F238E27FC236}">
                <a16:creationId xmlns:a16="http://schemas.microsoft.com/office/drawing/2014/main" id="{7B1A32E2-A311-4C51-BBE4-E13FBAA74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72988">
            <a:off x="10395052" y="4074213"/>
            <a:ext cx="1258730" cy="12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302547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Estimate the projected revenue for Hyderabad in 2025 based on average spend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per tourist (approximate data)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4B926-9FAF-4B02-BC2F-BA7F638166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0" t="27429" r="8043" b="29083"/>
          <a:stretch/>
        </p:blipFill>
        <p:spPr>
          <a:xfrm>
            <a:off x="4268676" y="1868093"/>
            <a:ext cx="4731028" cy="1471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7BC68-F097-41BF-B6BE-D30D189CFF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t="69777" r="8044" b="14958"/>
          <a:stretch/>
        </p:blipFill>
        <p:spPr>
          <a:xfrm>
            <a:off x="1330059" y="5125640"/>
            <a:ext cx="10608262" cy="1131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5B654-58A1-414B-85E7-5A453F87C190}"/>
              </a:ext>
            </a:extLst>
          </p:cNvPr>
          <p:cNvSpPr txBox="1"/>
          <p:nvPr/>
        </p:nvSpPr>
        <p:spPr>
          <a:xfrm>
            <a:off x="7182378" y="3882125"/>
            <a:ext cx="24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Avg</a:t>
            </a:r>
            <a:r>
              <a:rPr lang="en-GB" b="1" dirty="0">
                <a:solidFill>
                  <a:schemeClr val="bg1"/>
                </a:solidFill>
              </a:rPr>
              <a:t> of CAGR &amp; Forecast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0" name="Graphic 9" descr="Line arrow: Clockwise curve with solid fill">
            <a:extLst>
              <a:ext uri="{FF2B5EF4-FFF2-40B4-BE49-F238E27FC236}">
                <a16:creationId xmlns:a16="http://schemas.microsoft.com/office/drawing/2014/main" id="{D422CEC7-5618-43C2-B0F4-EC08194A1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679" y="4232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36D41-C2FE-457E-9E81-722028E987A5}"/>
              </a:ext>
            </a:extLst>
          </p:cNvPr>
          <p:cNvSpPr txBox="1"/>
          <p:nvPr/>
        </p:nvSpPr>
        <p:spPr>
          <a:xfrm>
            <a:off x="495405" y="1210422"/>
            <a:ext cx="9302547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Estimate the projected revenue for Hyderabad in 2025 based on average spend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per tourist (approximate data)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B8093-3C18-466A-BE0B-59827AD0A8C8}"/>
              </a:ext>
            </a:extLst>
          </p:cNvPr>
          <p:cNvSpPr txBox="1"/>
          <p:nvPr/>
        </p:nvSpPr>
        <p:spPr>
          <a:xfrm>
            <a:off x="495405" y="527010"/>
            <a:ext cx="1589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DD71A-332C-4049-8F55-3D25DD8C6E1E}"/>
              </a:ext>
            </a:extLst>
          </p:cNvPr>
          <p:cNvSpPr txBox="1"/>
          <p:nvPr/>
        </p:nvSpPr>
        <p:spPr>
          <a:xfrm>
            <a:off x="1419792" y="2544233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039CA-2B54-4B56-9983-245148B9BBED}"/>
              </a:ext>
            </a:extLst>
          </p:cNvPr>
          <p:cNvSpPr txBox="1"/>
          <p:nvPr/>
        </p:nvSpPr>
        <p:spPr>
          <a:xfrm>
            <a:off x="3159315" y="5948540"/>
            <a:ext cx="1200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Elephant" panose="02020904090505020303" pitchFamily="18" charset="0"/>
              </a:rPr>
              <a:t>Insight</a:t>
            </a:r>
            <a:endParaRPr lang="en-IN" sz="2200" dirty="0">
              <a:solidFill>
                <a:schemeClr val="accent2">
                  <a:lumMod val="60000"/>
                  <a:lumOff val="4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21660-F450-458E-A152-65248928A56B}"/>
              </a:ext>
            </a:extLst>
          </p:cNvPr>
          <p:cNvSpPr txBox="1"/>
          <p:nvPr/>
        </p:nvSpPr>
        <p:spPr>
          <a:xfrm>
            <a:off x="4418148" y="5970700"/>
            <a:ext cx="603800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Total revenue of HYDERABAD by 2025 is 479.776 Cr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as compared with the total visitors by 2025 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B22974-7BC1-4643-8EC4-5B90F713B05F}"/>
              </a:ext>
            </a:extLst>
          </p:cNvPr>
          <p:cNvSpPr txBox="1"/>
          <p:nvPr/>
        </p:nvSpPr>
        <p:spPr>
          <a:xfrm>
            <a:off x="8236475" y="4650921"/>
            <a:ext cx="23070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dirty="0">
                <a:solidFill>
                  <a:schemeClr val="bg1"/>
                </a:solidFill>
                <a:latin typeface="Berlin Sans FB" panose="020E0602020502020306" pitchFamily="34" charset="0"/>
              </a:rPr>
              <a:t>Total = 479.7 Cr</a:t>
            </a:r>
            <a:endParaRPr lang="en-IN" sz="26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CF3ED-2385-4A93-9C2B-9217B592BE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5" t="48917" r="11631" b="36032"/>
          <a:stretch/>
        </p:blipFill>
        <p:spPr>
          <a:xfrm>
            <a:off x="781877" y="3171951"/>
            <a:ext cx="11124406" cy="13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5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B5D02A-FCAD-497E-B713-65482ADA4597}"/>
              </a:ext>
            </a:extLst>
          </p:cNvPr>
          <p:cNvSpPr/>
          <p:nvPr/>
        </p:nvSpPr>
        <p:spPr>
          <a:xfrm>
            <a:off x="3555354" y="2805752"/>
            <a:ext cx="5081291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Suggestions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34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66F096-ADA9-4E9A-AFB4-9750BB9ABF87}"/>
              </a:ext>
            </a:extLst>
          </p:cNvPr>
          <p:cNvSpPr/>
          <p:nvPr/>
        </p:nvSpPr>
        <p:spPr>
          <a:xfrm>
            <a:off x="405341" y="344590"/>
            <a:ext cx="73309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High Potential District for Tourism Growth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DB9E21-D3C8-482A-9EDB-92A9B47B8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124038" y="1100469"/>
            <a:ext cx="5774544" cy="5774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5087-24C5-4FC9-8535-49A0E37DF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05341" y="1100469"/>
            <a:ext cx="5654965" cy="57575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DC3A37-897E-41D7-83B5-E0C5BC170C22}"/>
              </a:ext>
            </a:extLst>
          </p:cNvPr>
          <p:cNvSpPr txBox="1"/>
          <p:nvPr/>
        </p:nvSpPr>
        <p:spPr>
          <a:xfrm>
            <a:off x="5239231" y="7641682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frr.wikipedia.org/wiki/Telangana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0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6CCD5-A646-46A9-A736-27BBE3D35975}"/>
              </a:ext>
            </a:extLst>
          </p:cNvPr>
          <p:cNvSpPr txBox="1"/>
          <p:nvPr/>
        </p:nvSpPr>
        <p:spPr>
          <a:xfrm>
            <a:off x="6073201" y="7791682"/>
            <a:ext cx="54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9" tooltip="https://en.wikipedia.org/wiki/Charminar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0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FEB524-49DC-4D6F-9CA3-A24E3F4D253E}"/>
              </a:ext>
            </a:extLst>
          </p:cNvPr>
          <p:cNvSpPr txBox="1"/>
          <p:nvPr/>
        </p:nvSpPr>
        <p:spPr>
          <a:xfrm>
            <a:off x="6759803" y="804568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frr.wikipedia.org/wiki/Telangana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0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E2F913-0587-4491-AA55-1C0C8FF02A67}"/>
              </a:ext>
            </a:extLst>
          </p:cNvPr>
          <p:cNvSpPr txBox="1"/>
          <p:nvPr/>
        </p:nvSpPr>
        <p:spPr>
          <a:xfrm>
            <a:off x="7593773" y="8195680"/>
            <a:ext cx="54900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9" tooltip="https://en.wikipedia.org/wiki/Charminar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0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187432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66F096-ADA9-4E9A-AFB4-9750BB9ABF87}"/>
              </a:ext>
            </a:extLst>
          </p:cNvPr>
          <p:cNvSpPr/>
          <p:nvPr/>
        </p:nvSpPr>
        <p:spPr>
          <a:xfrm>
            <a:off x="388731" y="303846"/>
            <a:ext cx="733099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High Potential District for Tourism Growth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FD3FD-5F92-4A3C-92F5-B5291FA78E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t="48830" r="16380" b="41799"/>
          <a:stretch/>
        </p:blipFill>
        <p:spPr>
          <a:xfrm>
            <a:off x="561725" y="1310776"/>
            <a:ext cx="8574680" cy="782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1054F-49A8-422D-BED4-23D3D2FAC5C6}"/>
              </a:ext>
            </a:extLst>
          </p:cNvPr>
          <p:cNvSpPr txBox="1"/>
          <p:nvPr/>
        </p:nvSpPr>
        <p:spPr>
          <a:xfrm>
            <a:off x="561725" y="2323379"/>
            <a:ext cx="112231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Mancherial &amp; Warangal (Rural) these two districts have high potential </a:t>
            </a:r>
          </a:p>
          <a:p>
            <a:r>
              <a:rPr lang="en-GB" sz="2800" dirty="0">
                <a:solidFill>
                  <a:schemeClr val="bg1"/>
                </a:solidFill>
              </a:rPr>
              <a:t>for tourism growth, because these two districts are attracting more tourists </a:t>
            </a:r>
          </a:p>
          <a:p>
            <a:r>
              <a:rPr lang="en-GB" sz="2800" dirty="0">
                <a:solidFill>
                  <a:schemeClr val="bg1"/>
                </a:solidFill>
              </a:rPr>
              <a:t>year by year.</a:t>
            </a:r>
          </a:p>
          <a:p>
            <a:r>
              <a:rPr lang="en-GB" sz="2800" dirty="0">
                <a:solidFill>
                  <a:schemeClr val="bg1"/>
                </a:solidFill>
              </a:rPr>
              <a:t>Manchirial is growing 225.8% every year and </a:t>
            </a:r>
          </a:p>
          <a:p>
            <a:r>
              <a:rPr lang="en-GB" sz="2800" dirty="0">
                <a:solidFill>
                  <a:schemeClr val="bg1"/>
                </a:solidFill>
              </a:rPr>
              <a:t>Warangal (R) is growing with 163.15% every year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FCF105-C06C-4126-914E-43DA0BAE12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834727">
            <a:off x="3663369" y="2888245"/>
            <a:ext cx="6725760" cy="42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F98082-4DDC-432A-8863-EA12B460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212036"/>
            <a:ext cx="12284765" cy="723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5D0976-741F-4F3E-9B48-D52BF11E8B56}"/>
              </a:ext>
            </a:extLst>
          </p:cNvPr>
          <p:cNvSpPr txBox="1"/>
          <p:nvPr/>
        </p:nvSpPr>
        <p:spPr>
          <a:xfrm>
            <a:off x="0" y="7089331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andertalesbynidhi.blogspot.com/2016/08/nagarjuna-sagar-itinerary-to-one-of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C425BC-52AF-4C8F-BE77-28AF474443D1}"/>
              </a:ext>
            </a:extLst>
          </p:cNvPr>
          <p:cNvSpPr/>
          <p:nvPr/>
        </p:nvSpPr>
        <p:spPr>
          <a:xfrm>
            <a:off x="4134020" y="1324065"/>
            <a:ext cx="3923959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  <a:endParaRPr lang="en-US" sz="75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B82BB4-F974-4004-879B-CDD8F98FF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90400" y="3369716"/>
            <a:ext cx="1826625" cy="98159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MySql Logo PNG Transparent &amp; SVG Vector - Freebie Supply">
            <a:extLst>
              <a:ext uri="{FF2B5EF4-FFF2-40B4-BE49-F238E27FC236}">
                <a16:creationId xmlns:a16="http://schemas.microsoft.com/office/drawing/2014/main" id="{14E77291-9887-4C2F-8675-A066968F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588" y="3339571"/>
            <a:ext cx="1732821" cy="9901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65136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335734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006635-B983-43F0-A7A1-78FFE6AF048A}"/>
              </a:ext>
            </a:extLst>
          </p:cNvPr>
          <p:cNvSpPr/>
          <p:nvPr/>
        </p:nvSpPr>
        <p:spPr>
          <a:xfrm>
            <a:off x="77533" y="573351"/>
            <a:ext cx="872065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ea typeface="Arial" panose="020B0604020202020204" pitchFamily="34" charset="0"/>
              </a:rPr>
              <a:t>Can Hyderabad emulate the Dubai model? </a:t>
            </a:r>
            <a:endParaRPr lang="en-IN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A31A0-1B1D-4E8E-BDF3-4EF06ECC6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43127" y="1337089"/>
            <a:ext cx="7777307" cy="5162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1D548B-90AA-4E0F-A013-1D23D8E98F9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608"/>
          <a:stretch/>
        </p:blipFill>
        <p:spPr>
          <a:xfrm>
            <a:off x="353403" y="1337089"/>
            <a:ext cx="3731861" cy="51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32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335734"/>
            <a:ext cx="12307726" cy="75294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3482C9-19A7-4909-8EC0-AD6E452621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1608" r="17989"/>
          <a:stretch/>
        </p:blipFill>
        <p:spPr>
          <a:xfrm>
            <a:off x="-57863" y="-335733"/>
            <a:ext cx="12307726" cy="7362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5CFF7-B43D-4D7B-9362-C5D2E40CB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006635-B983-43F0-A7A1-78FFE6AF048A}"/>
              </a:ext>
            </a:extLst>
          </p:cNvPr>
          <p:cNvSpPr/>
          <p:nvPr/>
        </p:nvSpPr>
        <p:spPr>
          <a:xfrm>
            <a:off x="77533" y="573351"/>
            <a:ext cx="872065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panose="020B0604020202020204" pitchFamily="34" charset="0"/>
                <a:ea typeface="Arial" panose="020B0604020202020204" pitchFamily="34" charset="0"/>
              </a:rPr>
              <a:t>Can Hyderabad emulate the Dubai model? </a:t>
            </a:r>
            <a:endParaRPr lang="en-IN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B9BAFC-36E0-41E4-A14B-CA68048E250E}"/>
              </a:ext>
            </a:extLst>
          </p:cNvPr>
          <p:cNvSpPr/>
          <p:nvPr/>
        </p:nvSpPr>
        <p:spPr>
          <a:xfrm>
            <a:off x="-806612" y="1344517"/>
            <a:ext cx="543203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YESS…HYD can but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142A17-960E-456A-8A7C-E022F1DB98C2}"/>
              </a:ext>
            </a:extLst>
          </p:cNvPr>
          <p:cNvSpPr/>
          <p:nvPr/>
        </p:nvSpPr>
        <p:spPr>
          <a:xfrm>
            <a:off x="1615378" y="3495645"/>
            <a:ext cx="977799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Implement </a:t>
            </a:r>
            <a:r>
              <a:rPr lang="en-US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</a:t>
            </a:r>
            <a:r>
              <a:rPr lang="en-US" sz="2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ew </a:t>
            </a:r>
            <a:r>
              <a:rPr lang="en-US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r>
              <a:rPr lang="en-US" sz="2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hings like which is not exist and </a:t>
            </a:r>
            <a:r>
              <a:rPr lang="en-US" sz="2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 should be interesting</a:t>
            </a:r>
            <a:endParaRPr lang="en-US" sz="25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15835D-939E-4ED2-AC6D-A205B71375DF}"/>
              </a:ext>
            </a:extLst>
          </p:cNvPr>
          <p:cNvSpPr/>
          <p:nvPr/>
        </p:nvSpPr>
        <p:spPr>
          <a:xfrm>
            <a:off x="1694374" y="2966349"/>
            <a:ext cx="411369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Build high class Infrastructure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68DBC1-9155-4B91-85BC-DCD7575E7F7C}"/>
              </a:ext>
            </a:extLst>
          </p:cNvPr>
          <p:cNvSpPr/>
          <p:nvPr/>
        </p:nvSpPr>
        <p:spPr>
          <a:xfrm>
            <a:off x="1694374" y="4024941"/>
            <a:ext cx="663906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Invest on Technology, now a days it is very boom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BE989-2899-4AF4-88CC-1571047C6133}"/>
              </a:ext>
            </a:extLst>
          </p:cNvPr>
          <p:cNvSpPr/>
          <p:nvPr/>
        </p:nvSpPr>
        <p:spPr>
          <a:xfrm>
            <a:off x="1694374" y="4599104"/>
            <a:ext cx="568860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Beautiful Monuments or anything unique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25CFB-79DE-4FC5-AE78-BA03C43CD792}"/>
              </a:ext>
            </a:extLst>
          </p:cNvPr>
          <p:cNvSpPr txBox="1"/>
          <p:nvPr/>
        </p:nvSpPr>
        <p:spPr>
          <a:xfrm>
            <a:off x="391692" y="1962114"/>
            <a:ext cx="87662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500" b="1" dirty="0">
                <a:solidFill>
                  <a:schemeClr val="bg1"/>
                </a:solidFill>
              </a:rPr>
              <a:t>It is not easy to attract that much of tourists in current situations</a:t>
            </a:r>
          </a:p>
          <a:p>
            <a:r>
              <a:rPr lang="en-GB" sz="2500" b="1" dirty="0">
                <a:solidFill>
                  <a:schemeClr val="bg1"/>
                </a:solidFill>
              </a:rPr>
              <a:t>But there is a possibility when we do these things</a:t>
            </a:r>
            <a:endParaRPr lang="en-IN" sz="25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CE0DB-6092-44DE-B51E-1CAE1F81721F}"/>
              </a:ext>
            </a:extLst>
          </p:cNvPr>
          <p:cNvSpPr/>
          <p:nvPr/>
        </p:nvSpPr>
        <p:spPr>
          <a:xfrm>
            <a:off x="6504377" y="5350039"/>
            <a:ext cx="4949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Why NOT … HYD</a:t>
            </a:r>
          </a:p>
        </p:txBody>
      </p:sp>
    </p:spTree>
    <p:extLst>
      <p:ext uri="{BB962C8B-B14F-4D97-AF65-F5344CB8AC3E}">
        <p14:creationId xmlns:p14="http://schemas.microsoft.com/office/powerpoint/2010/main" val="303866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0" grpId="0"/>
      <p:bldP spid="12" grpId="0"/>
      <p:bldP spid="6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B5D02A-FCAD-497E-B713-65482ADA4597}"/>
              </a:ext>
            </a:extLst>
          </p:cNvPr>
          <p:cNvSpPr/>
          <p:nvPr/>
        </p:nvSpPr>
        <p:spPr>
          <a:xfrm>
            <a:off x="3555354" y="2805752"/>
            <a:ext cx="5081291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Queries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FC1E9-C737-4FD6-BA66-D445D52E8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91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067B8-C2F0-4E74-9293-DBE8304F626C}"/>
              </a:ext>
            </a:extLst>
          </p:cNvPr>
          <p:cNvSpPr txBox="1"/>
          <p:nvPr/>
        </p:nvSpPr>
        <p:spPr>
          <a:xfrm>
            <a:off x="314609" y="149087"/>
            <a:ext cx="11562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10 districts that have the highest number of domestic visitors overall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7275E-F76E-4ACB-B695-459400AF40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2" t="26655" r="34130" b="38352"/>
          <a:stretch/>
        </p:blipFill>
        <p:spPr>
          <a:xfrm>
            <a:off x="594935" y="847371"/>
            <a:ext cx="11002130" cy="51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30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1E3FA-25EA-47C6-ADCD-3BB9DF00F773}"/>
              </a:ext>
            </a:extLst>
          </p:cNvPr>
          <p:cNvSpPr txBox="1"/>
          <p:nvPr/>
        </p:nvSpPr>
        <p:spPr>
          <a:xfrm>
            <a:off x="309875" y="149087"/>
            <a:ext cx="10886313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top 3 districts based on the compounded annual growth rate (CAGR) of visitors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between (2016-2019)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70CC7-1BC4-4C08-96D2-9779DADC35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26655" r="26957" b="35839"/>
          <a:stretch/>
        </p:blipFill>
        <p:spPr>
          <a:xfrm>
            <a:off x="415892" y="1250492"/>
            <a:ext cx="11325534" cy="48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97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6649A-BD8C-4D5D-A20A-4FBFF4FA467C}"/>
              </a:ext>
            </a:extLst>
          </p:cNvPr>
          <p:cNvSpPr txBox="1"/>
          <p:nvPr/>
        </p:nvSpPr>
        <p:spPr>
          <a:xfrm>
            <a:off x="362884" y="149087"/>
            <a:ext cx="10895932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down the bottom 3 districts based on compounded annual growth rate (CAGR) of visitors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between (2016 - 2019)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92355-8A14-4E8E-B0C0-222236B354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26655" r="26631" b="32552"/>
          <a:stretch/>
        </p:blipFill>
        <p:spPr>
          <a:xfrm>
            <a:off x="477078" y="1215525"/>
            <a:ext cx="11184835" cy="51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35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E164A-8E5B-47D3-8304-B822781E4D08}"/>
              </a:ext>
            </a:extLst>
          </p:cNvPr>
          <p:cNvSpPr txBox="1"/>
          <p:nvPr/>
        </p:nvSpPr>
        <p:spPr>
          <a:xfrm>
            <a:off x="376136" y="0"/>
            <a:ext cx="11062644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are the peak and low season months for HYDERABAD based on the data from 2016 - 2019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for HYDERABAD district only ( Year wise 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1ACC5-4419-4C09-B858-E9EEABD1F9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28782" r="36304" b="24819"/>
          <a:stretch/>
        </p:blipFill>
        <p:spPr>
          <a:xfrm>
            <a:off x="1646884" y="953052"/>
            <a:ext cx="8521148" cy="5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0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7E6B02-2B71-4085-8A4F-2405C49B9A1C}"/>
              </a:ext>
            </a:extLst>
          </p:cNvPr>
          <p:cNvSpPr txBox="1"/>
          <p:nvPr/>
        </p:nvSpPr>
        <p:spPr>
          <a:xfrm>
            <a:off x="376136" y="0"/>
            <a:ext cx="11062644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are the peak and low season months for HYDERABAD based on the data from 2016 - 2019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for HYDERABAD district only ( Total wise )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1F18C-7A0A-4E27-993C-73023DD628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1" t="29555" r="24239" b="32746"/>
          <a:stretch/>
        </p:blipFill>
        <p:spPr>
          <a:xfrm>
            <a:off x="477078" y="1139687"/>
            <a:ext cx="11233762" cy="46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89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A7829-349D-4703-8F7E-27412388D900}"/>
              </a:ext>
            </a:extLst>
          </p:cNvPr>
          <p:cNvSpPr txBox="1"/>
          <p:nvPr/>
        </p:nvSpPr>
        <p:spPr>
          <a:xfrm>
            <a:off x="415892" y="4403"/>
            <a:ext cx="89867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show the top &amp; bottom 3 districts with high domestic to foreign tourist ratio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883FF-3C34-46D5-8EF3-F232B74EC1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9" t="23749" r="25000" b="11887"/>
          <a:stretch/>
        </p:blipFill>
        <p:spPr>
          <a:xfrm>
            <a:off x="1994452" y="681312"/>
            <a:ext cx="8203096" cy="57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31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D9F65-44EB-4DC5-9957-7666FB81554F}"/>
              </a:ext>
            </a:extLst>
          </p:cNvPr>
          <p:cNvSpPr txBox="1"/>
          <p:nvPr/>
        </p:nvSpPr>
        <p:spPr>
          <a:xfrm>
            <a:off x="482153" y="0"/>
            <a:ext cx="1051602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List the top &amp; bottom 5 districts based on ‘population to tourist footfall ratio*’ ratio in 2019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D09EF-57DF-49C6-AC60-7BFF90A422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1" t="20855" r="23478" b="20952"/>
          <a:stretch/>
        </p:blipFill>
        <p:spPr>
          <a:xfrm>
            <a:off x="1424608" y="549197"/>
            <a:ext cx="9342783" cy="583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2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F98082-4DDC-432A-8863-EA12B460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212036"/>
            <a:ext cx="12284765" cy="723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5D0976-741F-4F3E-9B48-D52BF11E8B56}"/>
              </a:ext>
            </a:extLst>
          </p:cNvPr>
          <p:cNvSpPr txBox="1"/>
          <p:nvPr/>
        </p:nvSpPr>
        <p:spPr>
          <a:xfrm>
            <a:off x="0" y="7089331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andertalesbynidhi.blogspot.com/2016/08/nagarjuna-sagar-itinerary-to-one-of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C425BC-52AF-4C8F-BE77-28AF474443D1}"/>
              </a:ext>
            </a:extLst>
          </p:cNvPr>
          <p:cNvSpPr/>
          <p:nvPr/>
        </p:nvSpPr>
        <p:spPr>
          <a:xfrm>
            <a:off x="4134020" y="1324065"/>
            <a:ext cx="3923959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Welcome</a:t>
            </a:r>
            <a:endParaRPr lang="en-US" sz="75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B82BB4-F974-4004-879B-CDD8F98FF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90400" y="3369716"/>
            <a:ext cx="1826625" cy="98159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MySql Logo PNG Transparent &amp; SVG Vector - Freebie Supply">
            <a:extLst>
              <a:ext uri="{FF2B5EF4-FFF2-40B4-BE49-F238E27FC236}">
                <a16:creationId xmlns:a16="http://schemas.microsoft.com/office/drawing/2014/main" id="{14E77291-9887-4C2F-8675-A066968F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588" y="3339571"/>
            <a:ext cx="1732821" cy="9901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732FC-8CEF-4944-9B9B-B80BFAF86E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b="14938"/>
          <a:stretch/>
        </p:blipFill>
        <p:spPr>
          <a:xfrm>
            <a:off x="7874977" y="3208169"/>
            <a:ext cx="1253119" cy="12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92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0A171-E478-48ED-9D89-7D16A994F0ED}"/>
              </a:ext>
            </a:extLst>
          </p:cNvPr>
          <p:cNvSpPr txBox="1"/>
          <p:nvPr/>
        </p:nvSpPr>
        <p:spPr>
          <a:xfrm>
            <a:off x="349631" y="0"/>
            <a:ext cx="11150809" cy="78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What will be the projected number of domestic and foreign tourists in Hyderabad in 2025 based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on the growth rate from previous years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8DD1E-5632-46D6-A93A-AE05E2BF94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3" t="19695" r="30434" b="12058"/>
          <a:stretch/>
        </p:blipFill>
        <p:spPr>
          <a:xfrm>
            <a:off x="2393330" y="784830"/>
            <a:ext cx="7063409" cy="59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48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F95C3-7BBF-40CB-B180-B26586E59EAE}"/>
              </a:ext>
            </a:extLst>
          </p:cNvPr>
          <p:cNvSpPr txBox="1"/>
          <p:nvPr/>
        </p:nvSpPr>
        <p:spPr>
          <a:xfrm>
            <a:off x="429144" y="0"/>
            <a:ext cx="10581743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GB" sz="2000" dirty="0">
                <a:solidFill>
                  <a:schemeClr val="bg1"/>
                </a:solidFill>
                <a:latin typeface="Bahnschrift" panose="020B0502040204020203" pitchFamily="34" charset="0"/>
              </a:rPr>
              <a:t>Estimate the projected revenue for Hyderabad in 2025 based on average spend per tourist </a:t>
            </a:r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59042-1355-4F44-A188-4A100D0075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31876" r="13804" b="15925"/>
          <a:stretch/>
        </p:blipFill>
        <p:spPr>
          <a:xfrm>
            <a:off x="443064" y="765313"/>
            <a:ext cx="11305872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87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9800B2-68B6-4E41-9DBD-15105ED55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350256"/>
            <a:ext cx="12192000" cy="732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24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253EC-1996-4A0B-9391-6944E21D9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5" r="73152" b="29072"/>
          <a:stretch/>
        </p:blipFill>
        <p:spPr>
          <a:xfrm>
            <a:off x="1272208" y="821634"/>
            <a:ext cx="4346495" cy="4293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23A5B-AFCC-4D25-8B1E-580E09BB54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00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253EC-1996-4A0B-9391-6944E21D9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5" r="73152" b="29072"/>
          <a:stretch/>
        </p:blipFill>
        <p:spPr>
          <a:xfrm>
            <a:off x="1272208" y="821634"/>
            <a:ext cx="4346495" cy="4293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CB780-33ED-4A04-9E38-F89513DB62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6" t="23755" r="44457" b="27332"/>
          <a:stretch/>
        </p:blipFill>
        <p:spPr>
          <a:xfrm>
            <a:off x="6732104" y="821633"/>
            <a:ext cx="4346495" cy="4293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9C11D-18CE-48B4-9D9D-6E11F1731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9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91548"/>
            <a:ext cx="12192000" cy="72649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3" y="-291548"/>
            <a:ext cx="12307726" cy="752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253EC-1996-4A0B-9391-6944E21D9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5" r="73152" b="29072"/>
          <a:stretch/>
        </p:blipFill>
        <p:spPr>
          <a:xfrm>
            <a:off x="1272208" y="821634"/>
            <a:ext cx="4346495" cy="4293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CB780-33ED-4A04-9E38-F89513DB62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6" t="23755" r="44457" b="27332"/>
          <a:stretch/>
        </p:blipFill>
        <p:spPr>
          <a:xfrm>
            <a:off x="6732104" y="821633"/>
            <a:ext cx="4346495" cy="42937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CFF03E-906B-4E54-AEDE-2EBC7D4A895F}"/>
              </a:ext>
            </a:extLst>
          </p:cNvPr>
          <p:cNvSpPr/>
          <p:nvPr/>
        </p:nvSpPr>
        <p:spPr>
          <a:xfrm>
            <a:off x="3922752" y="5490062"/>
            <a:ext cx="4346495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5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CED71-F969-4F23-A206-33D7DA66D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4" y="-180561"/>
            <a:ext cx="12307726" cy="72356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3D1D5D-6FBA-4887-9C15-622DCCBDE8A0}"/>
              </a:ext>
            </a:extLst>
          </p:cNvPr>
          <p:cNvSpPr/>
          <p:nvPr/>
        </p:nvSpPr>
        <p:spPr>
          <a:xfrm>
            <a:off x="768614" y="762028"/>
            <a:ext cx="235891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3A21B6-CAFE-425A-9685-C79B813189CC}"/>
              </a:ext>
            </a:extLst>
          </p:cNvPr>
          <p:cNvSpPr/>
          <p:nvPr/>
        </p:nvSpPr>
        <p:spPr>
          <a:xfrm>
            <a:off x="972232" y="1501388"/>
            <a:ext cx="3251659" cy="35548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Introduction</a:t>
            </a:r>
          </a:p>
          <a:p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Insights</a:t>
            </a:r>
          </a:p>
          <a:p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Dashboard</a:t>
            </a:r>
          </a:p>
          <a:p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Suggestions</a:t>
            </a:r>
          </a:p>
          <a:p>
            <a:r>
              <a:rPr lang="en-US" sz="4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8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C9B90-AB78-427D-981C-83007730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2765" y="-1202218"/>
            <a:ext cx="12284765" cy="8225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679F78-8F19-4B86-A326-64B344DF2FB4}"/>
              </a:ext>
            </a:extLst>
          </p:cNvPr>
          <p:cNvSpPr/>
          <p:nvPr/>
        </p:nvSpPr>
        <p:spPr>
          <a:xfrm>
            <a:off x="602373" y="4433670"/>
            <a:ext cx="1112541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Telangana is located in the southern part</a:t>
            </a:r>
          </a:p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of INDIA and is renowned for its natural attractions,</a:t>
            </a:r>
          </a:p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temples, palaces, forts and other heritage 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FE540-D64F-482C-9DA2-C46FD8D12C71}"/>
              </a:ext>
            </a:extLst>
          </p:cNvPr>
          <p:cNvSpPr txBox="1"/>
          <p:nvPr/>
        </p:nvSpPr>
        <p:spPr>
          <a:xfrm>
            <a:off x="-92765" y="7052639"/>
            <a:ext cx="12284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lickr.com/photos/ravages/10182730255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70105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6345A-D973-4ED3-84E4-D23183B4DE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0663" y="-212036"/>
            <a:ext cx="14400987" cy="7235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679F78-8F19-4B86-A326-64B344DF2FB4}"/>
              </a:ext>
            </a:extLst>
          </p:cNvPr>
          <p:cNvSpPr/>
          <p:nvPr/>
        </p:nvSpPr>
        <p:spPr>
          <a:xfrm>
            <a:off x="383899" y="146475"/>
            <a:ext cx="925650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 rich cultural heritage of the Telangana </a:t>
            </a:r>
          </a:p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makes It one of the most visited tourist </a:t>
            </a:r>
          </a:p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destinations in South India</a:t>
            </a:r>
          </a:p>
        </p:txBody>
      </p:sp>
    </p:spTree>
    <p:extLst>
      <p:ext uri="{BB962C8B-B14F-4D97-AF65-F5344CB8AC3E}">
        <p14:creationId xmlns:p14="http://schemas.microsoft.com/office/powerpoint/2010/main" val="208099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0782A-5F44-456C-BFEA-3FFE3C62F4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244CF-06BF-4DB1-B849-56BC54B56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4"/>
          <a:stretch/>
        </p:blipFill>
        <p:spPr>
          <a:xfrm>
            <a:off x="0" y="0"/>
            <a:ext cx="12192000" cy="7532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46149D-78E9-477F-8525-2B9687897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DB935A-AB35-476F-B9EB-262D1A82D324}"/>
              </a:ext>
            </a:extLst>
          </p:cNvPr>
          <p:cNvSpPr txBox="1"/>
          <p:nvPr/>
        </p:nvSpPr>
        <p:spPr>
          <a:xfrm>
            <a:off x="7650372" y="3581572"/>
            <a:ext cx="454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- Insights by HOTHURU ESWAR GOWD</a:t>
            </a:r>
            <a:endParaRPr lang="en-IN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7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1B23D-6F46-4708-A70F-A32D0A0C9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17182" r="10326" b="17665"/>
          <a:stretch/>
        </p:blipFill>
        <p:spPr>
          <a:xfrm>
            <a:off x="0" y="-149087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335FD-5D53-4A67-8713-DD8F4C095010}"/>
              </a:ext>
            </a:extLst>
          </p:cNvPr>
          <p:cNvSpPr/>
          <p:nvPr/>
        </p:nvSpPr>
        <p:spPr>
          <a:xfrm>
            <a:off x="0" y="-212036"/>
            <a:ext cx="12192000" cy="72356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41E4C-2D56-47F7-AFF3-2B1200155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7864" y="-180561"/>
            <a:ext cx="12307726" cy="72356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3D1D5D-6FBA-4887-9C15-622DCCBDE8A0}"/>
              </a:ext>
            </a:extLst>
          </p:cNvPr>
          <p:cNvSpPr/>
          <p:nvPr/>
        </p:nvSpPr>
        <p:spPr>
          <a:xfrm>
            <a:off x="4985375" y="994211"/>
            <a:ext cx="2221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WHY..?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3A21B6-CAFE-425A-9685-C79B813189CC}"/>
              </a:ext>
            </a:extLst>
          </p:cNvPr>
          <p:cNvSpPr/>
          <p:nvPr/>
        </p:nvSpPr>
        <p:spPr>
          <a:xfrm>
            <a:off x="980533" y="2041595"/>
            <a:ext cx="1011520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This analysis will help to the</a:t>
            </a:r>
          </a:p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Tourism Department of Telangana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0EE51C-6866-463C-AC9A-E6DA9A218BB6}"/>
              </a:ext>
            </a:extLst>
          </p:cNvPr>
          <p:cNvSpPr/>
          <p:nvPr/>
        </p:nvSpPr>
        <p:spPr>
          <a:xfrm>
            <a:off x="1379617" y="3945008"/>
            <a:ext cx="971612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They can 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understand what kind</a:t>
            </a:r>
          </a:p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</a:t>
            </a:r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 things they should implement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EAF07-85E0-4C1B-A2A0-072B648F1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29" y="0"/>
            <a:ext cx="1115971" cy="11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0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</TotalTime>
  <Words>1115</Words>
  <Application>Microsoft Office PowerPoint</Application>
  <PresentationFormat>Widescreen</PresentationFormat>
  <Paragraphs>172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Arial Rounded MT Bold</vt:lpstr>
      <vt:lpstr>Bahnschrift</vt:lpstr>
      <vt:lpstr>Berlin Sans FB</vt:lpstr>
      <vt:lpstr>Calibri</vt:lpstr>
      <vt:lpstr>Calibri Light</vt:lpstr>
      <vt:lpstr>Cooper Black</vt:lpstr>
      <vt:lpstr>Elephant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HOTHURU ESWAR GOWD</dc:creator>
  <cp:lastModifiedBy>HOTHURU ESWAR GOWD</cp:lastModifiedBy>
  <cp:revision>80</cp:revision>
  <dcterms:created xsi:type="dcterms:W3CDTF">2023-04-22T06:23:55Z</dcterms:created>
  <dcterms:modified xsi:type="dcterms:W3CDTF">2023-05-01T17:10:27Z</dcterms:modified>
</cp:coreProperties>
</file>